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7" r:id="rId11"/>
    <p:sldId id="315" r:id="rId12"/>
    <p:sldId id="306" r:id="rId13"/>
    <p:sldId id="317" r:id="rId14"/>
    <p:sldId id="318" r:id="rId15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ab zarrar" userId="9baa8765db55507f" providerId="LiveId" clId="{FA7FC30E-3D5D-4581-88EE-E171A83544CC}"/>
    <pc:docChg chg="undo custSel addSld delSld modSld">
      <pc:chgData name="kaab zarrar" userId="9baa8765db55507f" providerId="LiveId" clId="{FA7FC30E-3D5D-4581-88EE-E171A83544CC}" dt="2019-10-31T18:15:55.049" v="118" actId="207"/>
      <pc:docMkLst>
        <pc:docMk/>
      </pc:docMkLst>
      <pc:sldChg chg="modSp add">
        <pc:chgData name="kaab zarrar" userId="9baa8765db55507f" providerId="LiveId" clId="{FA7FC30E-3D5D-4581-88EE-E171A83544CC}" dt="2019-10-31T18:15:55.049" v="118" actId="207"/>
        <pc:sldMkLst>
          <pc:docMk/>
          <pc:sldMk cId="0" sldId="306"/>
        </pc:sldMkLst>
        <pc:spChg chg="mod">
          <ac:chgData name="kaab zarrar" userId="9baa8765db55507f" providerId="LiveId" clId="{FA7FC30E-3D5D-4581-88EE-E171A83544CC}" dt="2019-10-31T18:09:18.541" v="4" actId="1076"/>
          <ac:spMkLst>
            <pc:docMk/>
            <pc:sldMk cId="0" sldId="306"/>
            <ac:spMk id="31747" creationId="{3A1D76C1-83C3-4648-8DE9-A08CE72DAE4F}"/>
          </ac:spMkLst>
        </pc:spChg>
        <pc:spChg chg="mod">
          <ac:chgData name="kaab zarrar" userId="9baa8765db55507f" providerId="LiveId" clId="{FA7FC30E-3D5D-4581-88EE-E171A83544CC}" dt="2019-10-31T18:15:55.049" v="118" actId="207"/>
          <ac:spMkLst>
            <pc:docMk/>
            <pc:sldMk cId="0" sldId="306"/>
            <ac:spMk id="31748" creationId="{4BFA011F-0CED-49D0-9BE1-1A815AF72B63}"/>
          </ac:spMkLst>
        </pc:spChg>
        <pc:spChg chg="mod">
          <ac:chgData name="kaab zarrar" userId="9baa8765db55507f" providerId="LiveId" clId="{FA7FC30E-3D5D-4581-88EE-E171A83544CC}" dt="2019-10-31T18:09:19.582" v="5" actId="1076"/>
          <ac:spMkLst>
            <pc:docMk/>
            <pc:sldMk cId="0" sldId="306"/>
            <ac:spMk id="31752" creationId="{526D9253-1CB0-42B6-9B85-7772C73009E6}"/>
          </ac:spMkLst>
        </pc:spChg>
        <pc:grpChg chg="mod">
          <ac:chgData name="kaab zarrar" userId="9baa8765db55507f" providerId="LiveId" clId="{FA7FC30E-3D5D-4581-88EE-E171A83544CC}" dt="2019-10-31T18:10:10.954" v="24" actId="1076"/>
          <ac:grpSpMkLst>
            <pc:docMk/>
            <pc:sldMk cId="0" sldId="306"/>
            <ac:grpSpMk id="31750" creationId="{F9B96324-A72B-41D9-8636-3636ECC9B117}"/>
          </ac:grpSpMkLst>
        </pc:grpChg>
        <pc:picChg chg="mod">
          <ac:chgData name="kaab zarrar" userId="9baa8765db55507f" providerId="LiveId" clId="{FA7FC30E-3D5D-4581-88EE-E171A83544CC}" dt="2019-10-31T18:10:03.841" v="23" actId="1076"/>
          <ac:picMkLst>
            <pc:docMk/>
            <pc:sldMk cId="0" sldId="306"/>
            <ac:picMk id="59402" creationId="{9DED344F-54FB-4CB2-867A-7D570AF23F67}"/>
          </ac:picMkLst>
        </pc:picChg>
      </pc:sldChg>
      <pc:sldChg chg="add del">
        <pc:chgData name="kaab zarrar" userId="9baa8765db55507f" providerId="LiveId" clId="{FA7FC30E-3D5D-4581-88EE-E171A83544CC}" dt="2019-10-31T18:13:28.002" v="67" actId="47"/>
        <pc:sldMkLst>
          <pc:docMk/>
          <pc:sldMk cId="1619617292" sldId="316"/>
        </pc:sldMkLst>
      </pc:sldChg>
      <pc:sldChg chg="add del">
        <pc:chgData name="kaab zarrar" userId="9baa8765db55507f" providerId="LiveId" clId="{FA7FC30E-3D5D-4581-88EE-E171A83544CC}" dt="2019-10-31T18:10:36.740" v="26" actId="47"/>
        <pc:sldMkLst>
          <pc:docMk/>
          <pc:sldMk cId="139125239" sldId="317"/>
        </pc:sldMkLst>
      </pc:sldChg>
      <pc:sldChg chg="modSp add">
        <pc:chgData name="kaab zarrar" userId="9baa8765db55507f" providerId="LiveId" clId="{FA7FC30E-3D5D-4581-88EE-E171A83544CC}" dt="2019-10-31T18:15:16.167" v="111" actId="20577"/>
        <pc:sldMkLst>
          <pc:docMk/>
          <pc:sldMk cId="3512177527" sldId="317"/>
        </pc:sldMkLst>
        <pc:spChg chg="mod">
          <ac:chgData name="kaab zarrar" userId="9baa8765db55507f" providerId="LiveId" clId="{FA7FC30E-3D5D-4581-88EE-E171A83544CC}" dt="2019-10-31T18:15:16.167" v="111" actId="20577"/>
          <ac:spMkLst>
            <pc:docMk/>
            <pc:sldMk cId="3512177527" sldId="317"/>
            <ac:spMk id="2" creationId="{9A85EA1B-C398-4CF7-AEEE-36501D5E236E}"/>
          </ac:spMkLst>
        </pc:spChg>
        <pc:spChg chg="mod">
          <ac:chgData name="kaab zarrar" userId="9baa8765db55507f" providerId="LiveId" clId="{FA7FC30E-3D5D-4581-88EE-E171A83544CC}" dt="2019-10-31T18:14:32.268" v="104" actId="2711"/>
          <ac:spMkLst>
            <pc:docMk/>
            <pc:sldMk cId="3512177527" sldId="317"/>
            <ac:spMk id="3" creationId="{D4A3167F-40A6-4EDF-BE7B-626260802B4A}"/>
          </ac:spMkLst>
        </pc:spChg>
      </pc:sldChg>
      <pc:sldChg chg="modSp add">
        <pc:chgData name="kaab zarrar" userId="9baa8765db55507f" providerId="LiveId" clId="{FA7FC30E-3D5D-4581-88EE-E171A83544CC}" dt="2019-10-31T18:15:32.084" v="116" actId="122"/>
        <pc:sldMkLst>
          <pc:docMk/>
          <pc:sldMk cId="4077045625" sldId="318"/>
        </pc:sldMkLst>
        <pc:spChg chg="mod">
          <ac:chgData name="kaab zarrar" userId="9baa8765db55507f" providerId="LiveId" clId="{FA7FC30E-3D5D-4581-88EE-E171A83544CC}" dt="2019-10-31T18:15:32.084" v="116" actId="122"/>
          <ac:spMkLst>
            <pc:docMk/>
            <pc:sldMk cId="4077045625" sldId="318"/>
            <ac:spMk id="2" creationId="{B2E25286-62E2-4A01-903D-625FC20E0D0B}"/>
          </ac:spMkLst>
        </pc:spChg>
        <pc:spChg chg="mod">
          <ac:chgData name="kaab zarrar" userId="9baa8765db55507f" providerId="LiveId" clId="{FA7FC30E-3D5D-4581-88EE-E171A83544CC}" dt="2019-10-31T18:14:46.773" v="105" actId="2711"/>
          <ac:spMkLst>
            <pc:docMk/>
            <pc:sldMk cId="4077045625" sldId="318"/>
            <ac:spMk id="3" creationId="{80C90574-A591-4071-9394-CB7A24DFBAE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F04E-C831-4F83-83CB-D91DE5A34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A90039-97BC-430F-8549-FE6AB3BA5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7F4D2-9664-4CED-BE84-9B62744C8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FDA35-0547-4476-A5EB-36F4797CE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2E819-E0AA-4DB5-ABB2-9AB4EF52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63727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1FB01-8C78-4368-9F8C-4008EC727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C53345-A7B4-4A47-8947-BD393A5D8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BA4CE-B3CE-4ACE-873D-BF0AD38A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9B03C-B194-495C-B38A-07E1CCB3C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1E7DA-8E28-499E-A124-5A4DAF8EE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282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C87E23-D8D7-4A3E-AA0F-592FDCAE4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B394AA-866F-4D6E-B25C-CC7FAB49C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07539-6040-4F2B-9C5B-84B2B69D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C0E4F-47E5-4656-AE75-DE7C832FF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059DB-5526-4104-8A02-723D505F7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5584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BD1A8-D50E-4E9E-B45D-02E29FD22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5344F-F8C4-4A59-A8A7-266913F9E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7542F-A378-426C-BDAE-108981F30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109F5-E181-4303-8F1D-84BCB2BE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CE907-8F83-4D3F-AF24-A4252F64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0917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876D4-E39B-4422-89C8-F38FAD9EC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C38C9-82E4-405F-AF4F-0CA46172D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4BA39-EC69-4ED1-80DE-925F14392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5D802-7D5E-4578-84DB-2D0042659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7ACFC7-9708-4C05-BEC4-FF17F85C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956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E577B-FE3E-4901-8A99-5212FF16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45361-886A-47E0-BCF7-2EB0C00C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AFDDC-4991-43B7-8DF2-058CEEC23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2D245-D76C-4E2B-A67B-B88436AA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4D4AD-AB3A-4D22-864E-3A4BE536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18F2A2-CAA4-46F9-B925-3079B87F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182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1A775-D69C-489C-BE8E-46EDB0631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06A87-AF35-4C1D-B041-042E66F1B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7CBFDD-0390-4C11-80F6-4824F79A1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EF89DA-3905-449B-91F3-46D8051CD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336839-C747-44BF-8C67-FEA903BB14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791B17-2566-4BFC-B1EA-E034CC359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60A38-01C7-4CB0-B2D3-2C3A01F04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CAADEB-4EC2-45BD-B92D-F72432F2D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5138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9DDF9-0065-4205-A33F-49E26057E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D12C0D-A64B-42B3-8196-B28C7325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FF6E1-6048-4BE1-B512-B9B9718A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CE31F-1AB7-4EEB-A398-0987FFC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75486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EAD50A-0B84-4C3B-B4F5-E0E776F83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294ADE-5F09-4578-BF49-48B9A868C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3F2F8-BDA6-46F4-B634-743A94CCF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9953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34C87-EC4E-45E4-94A4-4FF4C11D3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D826E-FB24-4329-BC5B-07EE03436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DEB664-69F5-4F53-9AF1-4433B02E8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485CD-DBF0-4114-9263-0E0F4B20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A0135-2E87-4A95-8889-2ED4F512B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0B18A-2EB3-40FD-A3F4-23499391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746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E3FE8-D782-4606-A3ED-5567EE76D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2D1F8C-DD4B-4D15-9122-2F98FCE50F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AD2E2-24BD-4011-9307-B56A9580F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FE8F9-DCC6-4876-AB8B-093D4212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3D55A9-BCD8-48C3-930D-F1EABBB40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ED0C01-DE91-46C2-BB60-CB64014A4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9098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EEC2AC-6F91-4075-9DEC-9EBEE6197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56A47-31B0-4609-A969-34C2A7315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77CBA-F9B5-47A6-98F1-6679F23C6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A7C80-52BD-4DE8-BC49-BE3C13C8A963}" type="datetimeFigureOut">
              <a:rPr lang="LID4096" smtClean="0"/>
              <a:t>03/26/2020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ECD79-1246-4848-B066-5248E3D0A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3E90B-3F9D-4662-92A7-AD26227554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91961-E310-4AB9-9270-8161A4F48DA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43531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AE929-493D-472D-95C3-83E8E49D75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03926"/>
            <a:ext cx="9144000" cy="2387600"/>
          </a:xfrm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CONCEPTS OF NETWORK</a:t>
            </a:r>
            <a:endParaRPr lang="LID409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579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174071D-4F29-486E-A920-216FB1BD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84C2CF-90B0-4571-99B8-CA35F6A73455}" type="slidenum">
              <a:rPr lang="en-US" altLang="LID4096"/>
              <a:pPr>
                <a:defRPr/>
              </a:pPr>
              <a:t>10</a:t>
            </a:fld>
            <a:endParaRPr lang="en-US" altLang="LID4096"/>
          </a:p>
        </p:txBody>
      </p:sp>
      <p:sp>
        <p:nvSpPr>
          <p:cNvPr id="10243" name="Rectangle 7">
            <a:extLst>
              <a:ext uri="{FF2B5EF4-FFF2-40B4-BE49-F238E27FC236}">
                <a16:creationId xmlns:a16="http://schemas.microsoft.com/office/drawing/2014/main" id="{715B722E-B41E-4BCA-B1D6-62D0C22C6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0"/>
            <a:ext cx="8153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LID4096" sz="4000" b="1" dirty="0">
                <a:cs typeface="Times New Roman" panose="02020603050405020304" pitchFamily="18" charset="0"/>
              </a:rPr>
              <a:t>How many kinds of Networks?</a:t>
            </a:r>
            <a:r>
              <a:rPr lang="en-US" altLang="LID4096" dirty="0">
                <a:cs typeface="Times New Roman" panose="02020603050405020304" pitchFamily="18" charset="0"/>
              </a:rPr>
              <a:t>	</a:t>
            </a:r>
            <a:endParaRPr lang="en-US" altLang="LID4096" sz="3600" b="1" dirty="0">
              <a:cs typeface="Times New Roman" panose="02020603050405020304" pitchFamily="18" charset="0"/>
            </a:endParaRPr>
          </a:p>
        </p:txBody>
      </p:sp>
      <p:sp>
        <p:nvSpPr>
          <p:cNvPr id="10244" name="Text Box 8">
            <a:extLst>
              <a:ext uri="{FF2B5EF4-FFF2-40B4-BE49-F238E27FC236}">
                <a16:creationId xmlns:a16="http://schemas.microsoft.com/office/drawing/2014/main" id="{04FA607A-6D45-4A0C-80F5-44C143F28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316" y="1587268"/>
            <a:ext cx="10748210" cy="123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223838" indent="-2238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84213" indent="-2270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LID4096" sz="2800" b="1" dirty="0"/>
              <a:t>Depending on one’s perspective, we can classify networks in different ways</a:t>
            </a:r>
            <a:endParaRPr lang="en-US" altLang="LID4096" sz="2800" b="1" dirty="0">
              <a:solidFill>
                <a:srgbClr val="FF3300"/>
              </a:solidFill>
            </a:endParaRPr>
          </a:p>
          <a:p>
            <a:pPr algn="ctr">
              <a:lnSpc>
                <a:spcPct val="60000"/>
              </a:lnSpc>
              <a:buFontTx/>
              <a:buChar char="•"/>
            </a:pPr>
            <a:endParaRPr lang="en-US" altLang="LID4096" sz="2800" b="1" dirty="0">
              <a:solidFill>
                <a:srgbClr val="FF3300"/>
              </a:solidFill>
            </a:endParaRPr>
          </a:p>
        </p:txBody>
      </p:sp>
      <p:sp>
        <p:nvSpPr>
          <p:cNvPr id="10245" name="Rectangle 9">
            <a:extLst>
              <a:ext uri="{FF2B5EF4-FFF2-40B4-BE49-F238E27FC236}">
                <a16:creationId xmlns:a16="http://schemas.microsoft.com/office/drawing/2014/main" id="{5BBD8FB5-8109-4085-BF5A-7B0952FA0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179" y="2708043"/>
            <a:ext cx="11614484" cy="339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buSzTx/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</a:rPr>
              <a:t>Based on transmission media</a:t>
            </a:r>
            <a:r>
              <a:rPr lang="en-US" altLang="LID4096" sz="2800" dirty="0">
                <a:latin typeface="Times New Roman" panose="02020603050405020304" pitchFamily="18" charset="0"/>
              </a:rPr>
              <a:t>: Wired (UTP, coaxial cables, fiber-optic cables) and Wireless </a:t>
            </a:r>
          </a:p>
          <a:p>
            <a:pPr lvl="1" eaLnBrk="1" hangingPunct="1">
              <a:buSzTx/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</a:rPr>
              <a:t>Based on topology (connectivity): </a:t>
            </a:r>
            <a:r>
              <a:rPr lang="en-US" altLang="LID4096" sz="2800" dirty="0">
                <a:latin typeface="Times New Roman" panose="02020603050405020304" pitchFamily="18" charset="0"/>
              </a:rPr>
              <a:t>Bus, Star, Ring etc..</a:t>
            </a:r>
          </a:p>
          <a:p>
            <a:pPr lvl="1">
              <a:buSzTx/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</a:rPr>
              <a:t>Based on network size</a:t>
            </a:r>
            <a:r>
              <a:rPr lang="en-US" altLang="LID4096" sz="2800" dirty="0">
                <a:latin typeface="Times New Roman" panose="02020603050405020304" pitchFamily="18" charset="0"/>
              </a:rPr>
              <a:t>: LAN and WAN etc..</a:t>
            </a:r>
          </a:p>
          <a:p>
            <a:pPr lvl="1">
              <a:buSzTx/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</a:rPr>
              <a:t>Based on management method</a:t>
            </a:r>
            <a:r>
              <a:rPr lang="en-US" altLang="LID4096" sz="2800" dirty="0">
                <a:latin typeface="Times New Roman" panose="02020603050405020304" pitchFamily="18" charset="0"/>
              </a:rPr>
              <a:t>: Peer-to-peer and Client/Server</a:t>
            </a:r>
          </a:p>
          <a:p>
            <a:pPr lvl="1" eaLnBrk="1" hangingPunct="1">
              <a:buSzTx/>
              <a:buFontTx/>
              <a:buChar char="•"/>
            </a:pPr>
            <a:endParaRPr lang="en-US" altLang="LID4096" sz="2800" dirty="0">
              <a:latin typeface="Times New Roman" panose="02020603050405020304" pitchFamily="18" charset="0"/>
            </a:endParaRPr>
          </a:p>
          <a:p>
            <a:pPr lvl="1" eaLnBrk="1" hangingPunct="1">
              <a:buSzTx/>
              <a:buFontTx/>
              <a:buNone/>
            </a:pPr>
            <a:r>
              <a:rPr lang="en-US" altLang="LID4096" b="1" dirty="0">
                <a:latin typeface="Times New Roman" panose="02020603050405020304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7F2B7-6BFB-4D81-97A6-EB3D46A91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28B2B-3559-449F-8360-8D97CF573777}" type="slidenum">
              <a:rPr lang="en-US" altLang="LID4096"/>
              <a:pPr>
                <a:defRPr/>
              </a:pPr>
              <a:t>11</a:t>
            </a:fld>
            <a:endParaRPr lang="en-US" altLang="LID4096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22A70D6-A68E-4013-B100-10BC2E2650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395663"/>
            <a:ext cx="12192000" cy="5187701"/>
          </a:xfrm>
        </p:spPr>
        <p:txBody>
          <a:bodyPr>
            <a:normAutofit/>
          </a:bodyPr>
          <a:lstStyle/>
          <a:p>
            <a:pPr indent="-260350"/>
            <a:r>
              <a:rPr lang="en-US" altLang="LID4096" sz="3200" b="1" dirty="0">
                <a:latin typeface="Times New Roman" panose="02020603050405020304" pitchFamily="18" charset="0"/>
              </a:rPr>
              <a:t>Two main categories:</a:t>
            </a:r>
          </a:p>
          <a:p>
            <a:pPr marL="808038" lvl="1">
              <a:spcBef>
                <a:spcPct val="10000"/>
              </a:spcBef>
            </a:pPr>
            <a:r>
              <a:rPr lang="en-US" altLang="LID4096" sz="2800" b="1" dirty="0">
                <a:latin typeface="Times New Roman" panose="02020603050405020304" pitchFamily="18" charset="0"/>
              </a:rPr>
              <a:t>Guided ― </a:t>
            </a:r>
            <a:r>
              <a:rPr lang="en-US" altLang="LID4096" sz="2800" dirty="0">
                <a:latin typeface="Times New Roman" panose="02020603050405020304" pitchFamily="18" charset="0"/>
              </a:rPr>
              <a:t>wires, cables</a:t>
            </a:r>
          </a:p>
          <a:p>
            <a:pPr marL="808038" lvl="1">
              <a:spcBef>
                <a:spcPct val="10000"/>
              </a:spcBef>
            </a:pPr>
            <a:r>
              <a:rPr lang="en-US" altLang="LID4096" sz="2800" b="1" dirty="0">
                <a:latin typeface="Times New Roman" panose="02020603050405020304" pitchFamily="18" charset="0"/>
              </a:rPr>
              <a:t>Unguided ― </a:t>
            </a:r>
            <a:r>
              <a:rPr lang="en-US" altLang="LID4096" sz="2800" dirty="0">
                <a:latin typeface="Times New Roman" panose="02020603050405020304" pitchFamily="18" charset="0"/>
              </a:rPr>
              <a:t>wireless transmission, e.g. radio, microwave, infrared, sound, sonar</a:t>
            </a:r>
          </a:p>
          <a:p>
            <a:pPr indent="-260350"/>
            <a:r>
              <a:rPr lang="en-US" altLang="LID4096" sz="3200" b="1" dirty="0">
                <a:latin typeface="Times New Roman" panose="02020603050405020304" pitchFamily="18" charset="0"/>
              </a:rPr>
              <a:t>Guided media:</a:t>
            </a:r>
          </a:p>
          <a:p>
            <a:pPr marL="808038" lvl="1"/>
            <a:r>
              <a:rPr lang="en-US" altLang="LID4096" sz="2800" b="1" dirty="0">
                <a:latin typeface="Times New Roman" panose="02020603050405020304" pitchFamily="18" charset="0"/>
              </a:rPr>
              <a:t>Twisted-Pair cables: </a:t>
            </a:r>
          </a:p>
          <a:p>
            <a:pPr marL="1216025" lvl="2">
              <a:buFont typeface="Wingdings" panose="05000000000000000000" pitchFamily="2" charset="2"/>
              <a:buChar char="Ø"/>
            </a:pPr>
            <a:r>
              <a:rPr lang="en-US" altLang="LID4096" sz="2800" dirty="0">
                <a:latin typeface="Times New Roman" panose="02020603050405020304" pitchFamily="18" charset="0"/>
              </a:rPr>
              <a:t>Unshielded Twisted-Pair (UTP) cables</a:t>
            </a:r>
          </a:p>
          <a:p>
            <a:pPr marL="1216025" lvl="2">
              <a:buFont typeface="Wingdings" panose="05000000000000000000" pitchFamily="2" charset="2"/>
              <a:buChar char="Ø"/>
            </a:pPr>
            <a:r>
              <a:rPr lang="en-US" altLang="LID4096" sz="2800" dirty="0">
                <a:latin typeface="Times New Roman" panose="02020603050405020304" pitchFamily="18" charset="0"/>
              </a:rPr>
              <a:t>Shielded Twisted-Pair (STP) cables</a:t>
            </a:r>
          </a:p>
          <a:p>
            <a:pPr marL="808038" lvl="1"/>
            <a:r>
              <a:rPr lang="en-US" altLang="LID4096" sz="2800" b="1" dirty="0">
                <a:latin typeface="Times New Roman" panose="02020603050405020304" pitchFamily="18" charset="0"/>
              </a:rPr>
              <a:t>Coaxial cables</a:t>
            </a:r>
          </a:p>
          <a:p>
            <a:pPr marL="808038" lvl="1"/>
            <a:r>
              <a:rPr lang="en-US" altLang="LID4096" sz="2800" b="1" dirty="0">
                <a:latin typeface="Times New Roman" panose="02020603050405020304" pitchFamily="18" charset="0"/>
              </a:rPr>
              <a:t>Fiber-optic cables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C0A61C78-0A45-4E31-B16F-377A305BF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18" y="136525"/>
            <a:ext cx="1206366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LID4096" sz="4400" b="1" dirty="0">
                <a:cs typeface="Times New Roman" panose="02020603050405020304" pitchFamily="18" charset="0"/>
              </a:rPr>
              <a:t>Transmission Media</a:t>
            </a:r>
            <a:r>
              <a:rPr lang="en-US" altLang="LID4096" sz="4400" dirty="0">
                <a:cs typeface="Times New Roman" panose="02020603050405020304" pitchFamily="18" charset="0"/>
              </a:rPr>
              <a:t>	</a:t>
            </a:r>
            <a:endParaRPr lang="en-US" altLang="LID4096" sz="4400" b="1" dirty="0"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7696FFFB-F8B8-4531-B48C-61F3C090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82046-221A-4773-8BCA-949AAF637D62}" type="slidenum">
              <a:rPr lang="en-US" altLang="LID4096"/>
              <a:pPr>
                <a:defRPr/>
              </a:pPr>
              <a:t>12</a:t>
            </a:fld>
            <a:endParaRPr lang="en-US" altLang="LID4096"/>
          </a:p>
        </p:txBody>
      </p:sp>
      <p:sp>
        <p:nvSpPr>
          <p:cNvPr id="31747" name="Rectangle 7">
            <a:extLst>
              <a:ext uri="{FF2B5EF4-FFF2-40B4-BE49-F238E27FC236}">
                <a16:creationId xmlns:a16="http://schemas.microsoft.com/office/drawing/2014/main" id="{3A1D76C1-83C3-4648-8DE9-A08CE72DA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8220" y="64931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LID4096" sz="4000" b="1" dirty="0">
                <a:latin typeface="Arial" panose="020B0604020202020204" pitchFamily="34" charset="0"/>
              </a:rPr>
              <a:t>Topology ― 3 basic types</a:t>
            </a:r>
            <a:r>
              <a:rPr lang="en-US" altLang="LID4096" dirty="0">
                <a:latin typeface="Arial" panose="020B0604020202020204" pitchFamily="34" charset="0"/>
              </a:rPr>
              <a:t>	</a:t>
            </a:r>
            <a:endParaRPr lang="en-US" altLang="LID4096" sz="3600" b="1" dirty="0">
              <a:latin typeface="Arial" panose="020B0604020202020204" pitchFamily="34" charset="0"/>
            </a:endParaRPr>
          </a:p>
        </p:txBody>
      </p:sp>
      <p:sp>
        <p:nvSpPr>
          <p:cNvPr id="31748" name="Text Box 8">
            <a:extLst>
              <a:ext uri="{FF2B5EF4-FFF2-40B4-BE49-F238E27FC236}">
                <a16:creationId xmlns:a16="http://schemas.microsoft.com/office/drawing/2014/main" id="{4BFA011F-0CED-49D0-9BE1-1A815AF72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485" y="1088441"/>
            <a:ext cx="10404630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223838" indent="-2238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84213" indent="-2270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6175" indent="-2317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US" altLang="LID4096" sz="2800" b="1" dirty="0"/>
              <a:t>How so many computers are connected together?</a:t>
            </a:r>
          </a:p>
          <a:p>
            <a:pPr>
              <a:buFontTx/>
              <a:buChar char="•"/>
            </a:pPr>
            <a:endParaRPr lang="en-US" altLang="LID4096" sz="900" b="1" dirty="0"/>
          </a:p>
          <a:p>
            <a:pPr lvl="1"/>
            <a:r>
              <a:rPr lang="en-US" altLang="LID4096" sz="2800" b="1" dirty="0"/>
              <a:t>Bus Topology				Ring Topology		</a:t>
            </a:r>
          </a:p>
          <a:p>
            <a:pPr lvl="1">
              <a:buFontTx/>
              <a:buChar char="•"/>
            </a:pPr>
            <a:endParaRPr lang="en-US" altLang="LID4096" sz="2800" b="1" dirty="0"/>
          </a:p>
          <a:p>
            <a:pPr lvl="1">
              <a:buFontTx/>
              <a:buChar char="•"/>
            </a:pPr>
            <a:endParaRPr lang="en-US" altLang="LID4096" sz="2800" b="1" dirty="0"/>
          </a:p>
          <a:p>
            <a:pPr lvl="1"/>
            <a:endParaRPr lang="en-US" altLang="LID4096" sz="2800" b="1" dirty="0"/>
          </a:p>
          <a:p>
            <a:pPr lvl="1"/>
            <a:endParaRPr lang="en-US" altLang="LID4096" sz="2800" b="1" dirty="0">
              <a:solidFill>
                <a:srgbClr val="FF3300"/>
              </a:solidFill>
            </a:endParaRPr>
          </a:p>
          <a:p>
            <a:pPr lvl="1"/>
            <a:r>
              <a:rPr lang="en-US" altLang="LID4096" sz="2800" b="1" dirty="0"/>
              <a:t>Star Topology</a:t>
            </a:r>
          </a:p>
          <a:p>
            <a:pPr lvl="1">
              <a:buFontTx/>
              <a:buChar char="•"/>
            </a:pPr>
            <a:endParaRPr lang="en-US" altLang="LID4096" sz="2800" b="1" dirty="0"/>
          </a:p>
          <a:p>
            <a:pPr lvl="1">
              <a:buFontTx/>
              <a:buChar char="•"/>
            </a:pPr>
            <a:endParaRPr lang="en-US" altLang="LID4096" sz="2800" b="1" dirty="0"/>
          </a:p>
          <a:p>
            <a:pPr lvl="1">
              <a:buFontTx/>
              <a:buChar char="•"/>
            </a:pPr>
            <a:endParaRPr lang="en-US" altLang="LID4096" sz="2800" b="1" dirty="0"/>
          </a:p>
          <a:p>
            <a:endParaRPr lang="en-US" altLang="LID4096" sz="2800" b="1" dirty="0"/>
          </a:p>
        </p:txBody>
      </p:sp>
      <p:pic>
        <p:nvPicPr>
          <p:cNvPr id="59402" name="Picture 10" descr="bus">
            <a:extLst>
              <a:ext uri="{FF2B5EF4-FFF2-40B4-BE49-F238E27FC236}">
                <a16:creationId xmlns:a16="http://schemas.microsoft.com/office/drawing/2014/main" id="{9DED344F-54FB-4CB2-867A-7D570AF23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181" y="2231441"/>
            <a:ext cx="36512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0" name="Group 13">
            <a:extLst>
              <a:ext uri="{FF2B5EF4-FFF2-40B4-BE49-F238E27FC236}">
                <a16:creationId xmlns:a16="http://schemas.microsoft.com/office/drawing/2014/main" id="{F9B96324-A72B-41D9-8636-3636ECC9B117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4745978"/>
            <a:ext cx="2971800" cy="1511300"/>
            <a:chOff x="2544" y="2400"/>
            <a:chExt cx="1872" cy="952"/>
          </a:xfrm>
        </p:grpSpPr>
        <p:pic>
          <p:nvPicPr>
            <p:cNvPr id="31753" name="Picture 11" descr="star">
              <a:extLst>
                <a:ext uri="{FF2B5EF4-FFF2-40B4-BE49-F238E27FC236}">
                  <a16:creationId xmlns:a16="http://schemas.microsoft.com/office/drawing/2014/main" id="{7BFFD9CB-435A-4044-9AB9-CA1CEF277E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2400"/>
              <a:ext cx="1872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4" name="Text Box 12">
              <a:extLst>
                <a:ext uri="{FF2B5EF4-FFF2-40B4-BE49-F238E27FC236}">
                  <a16:creationId xmlns:a16="http://schemas.microsoft.com/office/drawing/2014/main" id="{96F66DFA-82D3-4DE5-8843-FB168426D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2544"/>
              <a:ext cx="447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LID4096" dirty="0"/>
                <a:t>Hub</a:t>
              </a:r>
            </a:p>
          </p:txBody>
        </p:sp>
      </p:grpSp>
      <p:pic>
        <p:nvPicPr>
          <p:cNvPr id="59406" name="Picture 14" descr="ring">
            <a:extLst>
              <a:ext uri="{FF2B5EF4-FFF2-40B4-BE49-F238E27FC236}">
                <a16:creationId xmlns:a16="http://schemas.microsoft.com/office/drawing/2014/main" id="{0F97AA0E-3495-4E45-B5BF-8E3DDFCBA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352800"/>
            <a:ext cx="2476500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Line 16">
            <a:extLst>
              <a:ext uri="{FF2B5EF4-FFF2-40B4-BE49-F238E27FC236}">
                <a16:creationId xmlns:a16="http://schemas.microsoft.com/office/drawing/2014/main" id="{526D9253-1CB0-42B6-9B85-7772C73009E6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2828278"/>
            <a:ext cx="0" cy="3429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LID4096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5EA1B-C398-4CF7-AEEE-36501D5E2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TOPOLOGY</a:t>
            </a:r>
            <a:endParaRPr lang="LID409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3167F-40A6-4EDF-BE7B-626260802B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 Topology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Simple and low-cost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single cable called a trunk (backbone, segment)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one computer can send messages at a time</a:t>
            </a:r>
          </a:p>
          <a:p>
            <a:pPr lvl="2">
              <a:lnSpc>
                <a:spcPct val="80000"/>
              </a:lnSpc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Passive topology - computer only listen for, not regenerate data</a:t>
            </a:r>
          </a:p>
          <a:p>
            <a:pPr lvl="1">
              <a:buFontTx/>
              <a:buChar char="•"/>
            </a:pPr>
            <a:r>
              <a:rPr lang="en-US" altLang="LID4096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Topology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computer has a cable connected to a single point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cabling, </a:t>
            </a: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hence higher cost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All signals transmission through </a:t>
            </a: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hub; if down, entire network down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Depending on the intelligence of hub, two or more  computers may send message at the same time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12177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25286-62E2-4A01-903D-625FC20E0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TOPLOGY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90574-A591-4071-9394-CB7A24DFB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LID409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Ring Topology</a:t>
            </a:r>
          </a:p>
          <a:p>
            <a:pPr lvl="1">
              <a:buFontTx/>
              <a:buChar char="•"/>
            </a:pPr>
            <a:r>
              <a:rPr lang="en-US" altLang="LID4096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computer serves as a repeater to boost signals</a:t>
            </a:r>
          </a:p>
          <a:p>
            <a:pPr lvl="1">
              <a:buFontTx/>
              <a:buChar char="•"/>
            </a:pPr>
            <a:r>
              <a:rPr lang="en-US" altLang="LID409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way to send data: 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Token passing</a:t>
            </a:r>
          </a:p>
          <a:p>
            <a:pPr lvl="3">
              <a:buFontTx/>
              <a:buChar char="•"/>
            </a:pPr>
            <a:r>
              <a:rPr lang="en-US" altLang="LID4096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the computer who gets the token can send data</a:t>
            </a:r>
          </a:p>
          <a:p>
            <a:pPr lvl="1">
              <a:buFontTx/>
              <a:buChar char="•"/>
            </a:pPr>
            <a:r>
              <a:rPr lang="en-US" altLang="LID4096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add computers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expensive</a:t>
            </a:r>
          </a:p>
          <a:p>
            <a:pPr lvl="2">
              <a:buFontTx/>
              <a:buChar char="•"/>
            </a:pPr>
            <a:r>
              <a:rPr lang="en-US" altLang="LID4096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one computer fails, whole network fails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077045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666CB-70D2-4D78-86C8-E803DC686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DEFINTION &amp; APPLICATIONS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E2931-A468-4A8F-8740-4C21DB674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084"/>
            <a:ext cx="10515600" cy="46208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computer network is defined as the interconnection of two or more computers. It is done to enable the computers to communicate and share available resources.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 of resources such as printers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 of expensive software's and database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from one computer to another computer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of data and information among users via network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 of information over geographically wide areas.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70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2CE71-0C87-4E76-8A13-9CE62497E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COMPUTER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5F004-76E7-4D0D-9860-13A1AC575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Applications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buying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Applications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mail, chat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 Users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wireless: laptops, PDA, mobile, in plane </a:t>
            </a:r>
          </a:p>
        </p:txBody>
      </p:sp>
    </p:spTree>
    <p:extLst>
      <p:ext uri="{BB962C8B-B14F-4D97-AF65-F5344CB8AC3E}">
        <p14:creationId xmlns:p14="http://schemas.microsoft.com/office/powerpoint/2010/main" val="1686021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E8207-2EC5-47A7-A302-77E44E853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USE OF COMPUTER NETWORK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BB7A3-5546-4D8B-AEE8-4871E6CA6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1495"/>
            <a:ext cx="10515600" cy="484546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•Sharing hardware or software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print document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Centralize administration and support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E.g. Internet-based, so everyone can access the same administrative or support application from their PCs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D158B2-A300-49FA-BC6A-9167A96B8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821" y="2299327"/>
            <a:ext cx="10515600" cy="16344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A8F5D5-A446-4AF1-A6BF-6096D167E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074" y="5181600"/>
            <a:ext cx="9625263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95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E995C-9355-4538-AFF4-A793C6D3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OF COMPUTER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40013-6316-46B6-BB0A-85128BC83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or more computers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Cables as links between the computers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network interfacing card(NIC) on each computer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Switches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called operating system(OS)</a:t>
            </a: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5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AF542-8617-4293-8F03-2E376D62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BENEFITS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FF58D-65BD-4381-8971-334C45CFC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network provided to the users can be divided into two categories: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Connectivity</a:t>
            </a: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7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A37B-4928-4A56-A340-88D2160B2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SHARING RESOURCES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B7F1D1-48E5-4137-B41B-524A49B9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Hardware: A network allows users to share many hardware devices such as printers , modems, fax machines, CD ROM, players, etc.</a:t>
            </a: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Software: sharing software resources reduces the cost of software installation, saves space on hard disk.</a:t>
            </a: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2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C1229-2871-417A-BF66-9DEAA2D84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BENEFITS OF COMPUTER NETWORK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BA084-49ED-427F-B4B5-9B911773A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speed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cost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Improved security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Centralized software managements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mail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access</a:t>
            </a:r>
          </a:p>
          <a:p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024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E4725-AD2F-4F7B-A776-8E3DB28C0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DISDAVATAGES OF NETWORKS</a:t>
            </a:r>
            <a:endParaRPr lang="LID4096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D61FB-2B06-48B1-A8A5-9F10D9263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cost of installation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time for administration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of server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faults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467877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Networks Basics</Template>
  <TotalTime>63</TotalTime>
  <Words>553</Words>
  <Application>Microsoft Office PowerPoint</Application>
  <PresentationFormat>Widescreen</PresentationFormat>
  <Paragraphs>110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Office Theme</vt:lpstr>
      <vt:lpstr>BASIC CONCEPTS OF NETWORK</vt:lpstr>
      <vt:lpstr>DEFINTION &amp; APPLICATIONS</vt:lpstr>
      <vt:lpstr>THE USE OF COMPUTER NETWORK</vt:lpstr>
      <vt:lpstr>THE USE OF COMPUTER NETWORK</vt:lpstr>
      <vt:lpstr>COMPONENTS OF COMPUTER NETWORK</vt:lpstr>
      <vt:lpstr>NETWORK BENEFITS</vt:lpstr>
      <vt:lpstr>SHARING RESOURCES</vt:lpstr>
      <vt:lpstr>OTHER BENEFITS OF COMPUTER NETWORK</vt:lpstr>
      <vt:lpstr>DISDAVATAGES OF NETWORKS</vt:lpstr>
      <vt:lpstr>PowerPoint Presentation</vt:lpstr>
      <vt:lpstr>PowerPoint Presentation</vt:lpstr>
      <vt:lpstr>PowerPoint Presentation</vt:lpstr>
      <vt:lpstr>NETWORK TOPOLOGY</vt:lpstr>
      <vt:lpstr>NETWORK TOPLOGY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CONCEPTS OF NETWORK</dc:title>
  <dc:creator>kaab zarrar</dc:creator>
  <cp:lastModifiedBy>kaab zarrar</cp:lastModifiedBy>
  <cp:revision>7</cp:revision>
  <dcterms:created xsi:type="dcterms:W3CDTF">2019-10-31T17:03:56Z</dcterms:created>
  <dcterms:modified xsi:type="dcterms:W3CDTF">2020-03-26T09:37:18Z</dcterms:modified>
</cp:coreProperties>
</file>